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74" r:id="rId6"/>
    <p:sldId id="275" r:id="rId7"/>
    <p:sldId id="262" r:id="rId8"/>
    <p:sldId id="263" r:id="rId9"/>
    <p:sldId id="264" r:id="rId10"/>
    <p:sldId id="267" r:id="rId11"/>
    <p:sldId id="273" r:id="rId12"/>
    <p:sldId id="278" r:id="rId13"/>
    <p:sldId id="280" r:id="rId14"/>
    <p:sldId id="282" r:id="rId15"/>
    <p:sldId id="28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A65F74-7E80-B10F-17BE-01A010B140F3}" v="2" dt="2019-09-16T17:44:12.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46355" autoAdjust="0"/>
  </p:normalViewPr>
  <p:slideViewPr>
    <p:cSldViewPr snapToGrid="0">
      <p:cViewPr varScale="1">
        <p:scale>
          <a:sx n="40" d="100"/>
          <a:sy n="40" d="100"/>
        </p:scale>
        <p:origin x="1693" y="3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1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68FDB-D0A1-413C-9FA8-676B48CCC9E1}" type="datetimeFigureOut">
              <a:rPr lang="en-US" smtClean="0"/>
              <a:t>10/16/2019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6B96F8-BD40-45E4-AFEC-A5D69F0D431E}" type="slidenum">
              <a:rPr lang="en-US" smtClean="0"/>
              <a:t>‹#›</a:t>
            </a:fld>
            <a:endParaRPr lang="en-US"/>
          </a:p>
        </p:txBody>
      </p:sp>
    </p:spTree>
    <p:extLst>
      <p:ext uri="{BB962C8B-B14F-4D97-AF65-F5344CB8AC3E}">
        <p14:creationId xmlns:p14="http://schemas.microsoft.com/office/powerpoint/2010/main" val="4277654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Legal Limits</a:t>
            </a:r>
          </a:p>
          <a:p>
            <a:pPr marL="628650" lvl="1" indent="-171450">
              <a:buFont typeface="Arial" panose="020B0604020202020204" pitchFamily="34" charset="0"/>
              <a:buChar char="•"/>
            </a:pPr>
            <a:r>
              <a:rPr lang="en-US" dirty="0"/>
              <a:t>Allows for adults 21 and older to possess 30 grams of cannabis flower, 5 grams of cannabis concentrate and cannabis-infused products with no more than 500 milligrams of THC.</a:t>
            </a:r>
          </a:p>
          <a:p>
            <a:pPr marL="628650" lvl="1" indent="-171450">
              <a:buFont typeface="Arial" panose="020B0604020202020204" pitchFamily="34" charset="0"/>
              <a:buChar char="•"/>
            </a:pPr>
            <a:r>
              <a:rPr lang="en-US" dirty="0"/>
              <a:t>Cannot be smoked in public areas, inside one’s own vehicle, near people under 21, on-duty police officers, firefighters and school bus drivers. </a:t>
            </a:r>
          </a:p>
          <a:p>
            <a:pPr marL="628650" lvl="1" indent="-171450">
              <a:buFont typeface="Arial" panose="020B0604020202020204" pitchFamily="34" charset="0"/>
              <a:buChar char="•"/>
            </a:pPr>
            <a:r>
              <a:rPr lang="en-US" dirty="0"/>
              <a:t>Cannot be purchased or possessed by persons younger than 21 years old. </a:t>
            </a:r>
          </a:p>
          <a:p>
            <a:pPr marL="628650" lvl="1" indent="-171450">
              <a:buFont typeface="Arial" panose="020B0604020202020204" pitchFamily="34" charset="0"/>
              <a:buChar char="•"/>
            </a:pPr>
            <a:r>
              <a:rPr lang="en-US" dirty="0"/>
              <a:t>Cannot be possessed or consumed at school.</a:t>
            </a:r>
          </a:p>
          <a:p>
            <a:pPr marL="457200" lvl="1" indent="0">
              <a:buFont typeface="Arial" panose="020B0604020202020204" pitchFamily="34" charset="0"/>
              <a:buNone/>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Cannabis Legalization DOES NOT supersede existing CBA Language, MOU’s or Board Policy.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is where we are going to see a lot of issues initially.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CBAs or employer policies may prohibit the use of any drugs. To the extent that these exist, they must be followed.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Unions should prepare to bargain this (which we discuss later).</a:t>
            </a:r>
          </a:p>
          <a:p>
            <a:pPr marL="171450" indent="-171450" eaLnBrk="1" hangingPunct="1">
              <a:buFont typeface="Arial" panose="020B0604020202020204" pitchFamily="34" charset="0"/>
              <a:buChar char="•"/>
              <a:defRPr/>
            </a:pPr>
            <a:r>
              <a:rPr lang="en-US" altLang="en-US" sz="1200" dirty="0"/>
              <a:t>If you do have language or a policy, it is likely that cannabis is lumped together with other illegal drugs.</a:t>
            </a:r>
          </a:p>
          <a:p>
            <a:pPr marL="628650" lvl="1" indent="-171450" eaLnBrk="1" hangingPunct="1">
              <a:buFont typeface="Arial" panose="020B0604020202020204" pitchFamily="34" charset="0"/>
              <a:buChar char="•"/>
              <a:defRPr/>
            </a:pPr>
            <a:r>
              <a:rPr lang="en-US" altLang="en-US" sz="1200" dirty="0"/>
              <a:t>Once legalization occurs, the legal use of cannabis will have to be treated in a similar manner to rules around alcohol consumption</a:t>
            </a:r>
          </a:p>
          <a:p>
            <a:pPr marL="628650" lvl="1" indent="-171450" eaLnBrk="1" hangingPunct="1">
              <a:buFont typeface="Arial" panose="020B0604020202020204" pitchFamily="34" charset="0"/>
              <a:buChar char="•"/>
              <a:defRPr/>
            </a:pPr>
            <a:endParaRPr lang="en-US" sz="1200" dirty="0"/>
          </a:p>
          <a:p>
            <a:pPr marL="171450" lvl="0" indent="-171450" eaLnBrk="1" hangingPunct="1">
              <a:buFont typeface="Arial" panose="020B0604020202020204" pitchFamily="34" charset="0"/>
              <a:buChar char="•"/>
              <a:defRPr/>
            </a:pPr>
            <a:r>
              <a:rPr lang="en-US" dirty="0"/>
              <a:t>Federal Law</a:t>
            </a:r>
          </a:p>
          <a:p>
            <a:pPr marL="171450" lvl="0" indent="-171450" eaLnBrk="1" hangingPunct="1">
              <a:buFont typeface="Arial" panose="020B0604020202020204" pitchFamily="34" charset="0"/>
              <a:buChar char="•"/>
              <a:defRPr/>
            </a:pPr>
            <a:r>
              <a:rPr lang="en-US" dirty="0"/>
              <a:t>Under the Obama Administration, the United States Attorney General relaxed federal enforcement of criminal marijuana laws. </a:t>
            </a:r>
          </a:p>
          <a:p>
            <a:pPr marL="171450" lvl="0" indent="-171450" eaLnBrk="1" hangingPunct="1">
              <a:buFont typeface="Arial" panose="020B0604020202020204" pitchFamily="34" charset="0"/>
              <a:buChar char="•"/>
              <a:defRPr/>
            </a:pPr>
            <a:r>
              <a:rPr lang="en-US" dirty="0"/>
              <a:t>President Donald Trump has sent mixed messages on his views regarding marijuana.</a:t>
            </a:r>
            <a:endParaRPr lang="en-US" alt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628650" lvl="1"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2</a:t>
            </a:fld>
            <a:endParaRPr lang="en-US"/>
          </a:p>
        </p:txBody>
      </p:sp>
    </p:spTree>
    <p:extLst>
      <p:ext uri="{BB962C8B-B14F-4D97-AF65-F5344CB8AC3E}">
        <p14:creationId xmlns:p14="http://schemas.microsoft.com/office/powerpoint/2010/main" val="156643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Field Service Directors and Local Leaders will have to determine the best way to address cannabis’ legalization in relation to the CBA. </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No matter what, it is indisputable that any policies dealing with cannabis would impact the terms and conditions of employment, and therefore be a mandatory subject of bargaining.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indent="-171450">
              <a:buFont typeface="Arial" panose="020B0604020202020204" pitchFamily="34" charset="0"/>
              <a:buChar char="•"/>
            </a:pPr>
            <a:r>
              <a:rPr lang="en-US" dirty="0"/>
              <a:t>In some cases, the best course of action is to proactively propose language or defensively bargain if an employer seeks to propose a new policy. In other cases, it might be best to do nothing right away. </a:t>
            </a:r>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11</a:t>
            </a:fld>
            <a:endParaRPr lang="en-US"/>
          </a:p>
        </p:txBody>
      </p:sp>
    </p:spTree>
    <p:extLst>
      <p:ext uri="{BB962C8B-B14F-4D97-AF65-F5344CB8AC3E}">
        <p14:creationId xmlns:p14="http://schemas.microsoft.com/office/powerpoint/2010/main" val="4202335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3</a:t>
            </a:fld>
            <a:endParaRPr lang="en-US"/>
          </a:p>
        </p:txBody>
      </p:sp>
    </p:spTree>
    <p:extLst>
      <p:ext uri="{BB962C8B-B14F-4D97-AF65-F5344CB8AC3E}">
        <p14:creationId xmlns:p14="http://schemas.microsoft.com/office/powerpoint/2010/main" val="4185742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The symptoms discussed in the law include an employee’s:</a:t>
            </a:r>
          </a:p>
          <a:p>
            <a:pPr marL="628650" lvl="1" indent="-171450">
              <a:buFont typeface="Arial" panose="020B0604020202020204" pitchFamily="34" charset="0"/>
              <a:buChar char="•"/>
            </a:pPr>
            <a:r>
              <a:rPr lang="en-US" i="1" dirty="0"/>
              <a:t>Speech, physical dexterity, agility, coordination, demeanor, irrational or unusual behavior, or negligence or carelessness in operating equipment or machinery;</a:t>
            </a:r>
            <a:endParaRPr lang="en-US" dirty="0"/>
          </a:p>
          <a:p>
            <a:pPr marL="628650" lvl="1" indent="-171450">
              <a:buFont typeface="Arial" panose="020B0604020202020204" pitchFamily="34" charset="0"/>
              <a:buChar char="•"/>
            </a:pPr>
            <a:r>
              <a:rPr lang="en-US" i="1" dirty="0"/>
              <a:t>Disregard for the safety of the employee or others, involvement in any accident that results in serious damage to equipment or property;</a:t>
            </a:r>
            <a:endParaRPr lang="en-US" dirty="0"/>
          </a:p>
          <a:p>
            <a:pPr marL="628650" lvl="1" indent="-171450">
              <a:buFont typeface="Arial" panose="020B0604020202020204" pitchFamily="34" charset="0"/>
              <a:buChar char="•"/>
            </a:pPr>
            <a:r>
              <a:rPr lang="en-US" i="1" dirty="0"/>
              <a:t>Disruption of a production or manufacturing process; or </a:t>
            </a:r>
            <a:endParaRPr lang="en-US" dirty="0"/>
          </a:p>
          <a:p>
            <a:pPr marL="628650" lvl="1" indent="-171450">
              <a:buFont typeface="Arial" panose="020B0604020202020204" pitchFamily="34" charset="0"/>
              <a:buChar char="•"/>
            </a:pPr>
            <a:r>
              <a:rPr lang="en-US" i="1" dirty="0"/>
              <a:t>Carelessness that results in any injury to the employee or others. </a:t>
            </a:r>
          </a:p>
          <a:p>
            <a:pPr marL="171450" lvl="0" indent="-171450">
              <a:buFont typeface="Arial" panose="020B0604020202020204" pitchFamily="34" charset="0"/>
              <a:buChar char="•"/>
            </a:pPr>
            <a:r>
              <a:rPr lang="en-US" dirty="0"/>
              <a:t>In addition to the list outlined in the law , it is arguable that the odor of cannabis on an employee’s breath or the possession of drug paraphernalia may also lead an employer to believe in good faith that an employee is impaired. There may be other reasons as well, the list in the is not exclusive.</a:t>
            </a:r>
          </a:p>
          <a:p>
            <a:pPr marL="171450" lvl="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4</a:t>
            </a:fld>
            <a:endParaRPr lang="en-US"/>
          </a:p>
        </p:txBody>
      </p:sp>
    </p:spTree>
    <p:extLst>
      <p:ext uri="{BB962C8B-B14F-4D97-AF65-F5344CB8AC3E}">
        <p14:creationId xmlns:p14="http://schemas.microsoft.com/office/powerpoint/2010/main" val="3052844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The “specific, articulable symptoms,” means the employer’s good faith belief must be based on </a:t>
            </a:r>
            <a:r>
              <a:rPr lang="en-US" u="sng" dirty="0"/>
              <a:t>physical observation </a:t>
            </a:r>
            <a:r>
              <a:rPr lang="en-US" dirty="0"/>
              <a:t>of the employee rather than test results or an “anonymous tip” alone. </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If a bargaining unit member is suspected of cannabis impairment, the employer needs to demonstrate/prove that the member was displaying the symptoms outlined in the law or some other facts that lead to a good faith determination of impairment.</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Consider requiring more than one administrator make observations and do not allow those administrators to consult with one another prior to observing the bargaining unit member. </a:t>
            </a:r>
          </a:p>
          <a:p>
            <a:pPr marL="171450" lvl="0" indent="-171450">
              <a:buFont typeface="Arial" panose="020B0604020202020204" pitchFamily="34" charset="0"/>
              <a:buChar char="•"/>
            </a:pPr>
            <a:r>
              <a:rPr lang="en-US" dirty="0"/>
              <a:t>Note for yourself or discuss with union steward whether you think those reasons are/were credible.</a:t>
            </a:r>
          </a:p>
          <a:p>
            <a:pPr marL="171450" lvl="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the symptoms align with the law?</a:t>
            </a:r>
          </a:p>
          <a:p>
            <a:pPr marL="628650" lvl="1" indent="-171450">
              <a:buFont typeface="Arial" panose="020B0604020202020204" pitchFamily="34" charset="0"/>
              <a:buChar char="•"/>
            </a:pPr>
            <a:r>
              <a:rPr lang="en-US" dirty="0"/>
              <a:t>Ask: in what way are an employee’s </a:t>
            </a:r>
            <a:r>
              <a:rPr lang="en-US" i="1" dirty="0"/>
              <a:t>speech, physical dexterity, agility, coordination, demeanor, or behavior </a:t>
            </a:r>
            <a:r>
              <a:rPr lang="en-US" dirty="0"/>
              <a:t>different</a:t>
            </a:r>
            <a:r>
              <a:rPr lang="en-US" i="1" dirty="0"/>
              <a:t>?, </a:t>
            </a:r>
          </a:p>
          <a:p>
            <a:pPr marL="628650" lvl="1" indent="-171450">
              <a:buFont typeface="Arial" panose="020B0604020202020204" pitchFamily="34" charset="0"/>
              <a:buChar char="•"/>
            </a:pPr>
            <a:r>
              <a:rPr lang="en-US" dirty="0"/>
              <a:t>Ask: If there was an accident, did it result in </a:t>
            </a:r>
            <a:r>
              <a:rPr lang="en-US" i="1" dirty="0"/>
              <a:t>“serious damage to equipment or property” </a:t>
            </a:r>
            <a:r>
              <a:rPr lang="en-US" dirty="0"/>
              <a:t>as the law requires to consider the accident potentially the result of impairment or was it minor or no damage? </a:t>
            </a:r>
          </a:p>
          <a:p>
            <a:pPr marL="628650" lvl="1" indent="-171450">
              <a:buFont typeface="Arial" panose="020B0604020202020204" pitchFamily="34" charset="0"/>
              <a:buChar char="•"/>
            </a:pPr>
            <a:r>
              <a:rPr lang="en-US" dirty="0"/>
              <a:t>Ask</a:t>
            </a:r>
            <a:r>
              <a:rPr lang="en-US" i="1" dirty="0"/>
              <a:t>: </a:t>
            </a:r>
            <a:r>
              <a:rPr lang="en-US" dirty="0"/>
              <a:t>If the employee or others injured was it a result of </a:t>
            </a:r>
            <a:r>
              <a:rPr lang="en-US" i="1" dirty="0"/>
              <a:t>“carelessness” </a:t>
            </a:r>
            <a:r>
              <a:rPr lang="en-US" dirty="0"/>
              <a:t>as the law requires to consider the accident potentially the result of impairment or something else like an unsafe working condition?</a:t>
            </a:r>
          </a:p>
          <a:p>
            <a:pPr marL="628650" lvl="1"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Ask: Has the person who observed the member (likely a Principal or other administrator) received any training on cannabis impairment, and if so, how familiar is the administrator with the employee’s normal behavior? If the administrator is not trained, it is arguable that they are qualified to make a determination.</a:t>
            </a:r>
          </a:p>
          <a:p>
            <a:pPr marL="171450" lvl="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5</a:t>
            </a:fld>
            <a:endParaRPr lang="en-US"/>
          </a:p>
        </p:txBody>
      </p:sp>
    </p:spTree>
    <p:extLst>
      <p:ext uri="{BB962C8B-B14F-4D97-AF65-F5344CB8AC3E}">
        <p14:creationId xmlns:p14="http://schemas.microsoft.com/office/powerpoint/2010/main" val="1434345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Employers cannot merely rely on a positive drug test result in order to establish a good faith belief that the employee is impaired or under the influence of cannabis because an employee may test positive for the drug several days or weeks after use (although a positive test result would surely be useful to reinforce the belief).*</a:t>
            </a:r>
          </a:p>
          <a:p>
            <a:pPr lvl="1"/>
            <a:r>
              <a:rPr lang="en-US" dirty="0"/>
              <a:t>*except for transportation employees, who are prohibited from using cannabis and can be disciplined or dismissed for a positive drug test</a:t>
            </a:r>
          </a:p>
          <a:p>
            <a:pPr lvl="1"/>
            <a:endParaRPr lang="en-US" dirty="0"/>
          </a:p>
          <a:p>
            <a:pPr marL="171450" indent="-171450">
              <a:buFont typeface="Arial" panose="020B0604020202020204" pitchFamily="34" charset="0"/>
              <a:buChar char="•"/>
            </a:pPr>
            <a:r>
              <a:rPr lang="en-US" dirty="0"/>
              <a:t>Practice Tips:</a:t>
            </a:r>
          </a:p>
          <a:p>
            <a:pPr lvl="1"/>
            <a:r>
              <a:rPr lang="en-US" dirty="0"/>
              <a:t>Currently, urine is the most widely tested matrix, but blood, plasma, oral fluid, and hair may also be accepted for testing</a:t>
            </a:r>
          </a:p>
          <a:p>
            <a:pPr lvl="1"/>
            <a:r>
              <a:rPr lang="en-US" dirty="0"/>
              <a:t>Question or bargain the employer’s procedures: the “best” procedures utilize a “split sample” where the specimen is divided into two containers; which allows the specimen retested at a different certified laboratory and avoid contamination or false positives.  </a:t>
            </a:r>
          </a:p>
          <a:p>
            <a:pPr lvl="1"/>
            <a:r>
              <a:rPr lang="en-US" dirty="0"/>
              <a:t>Question or bargain the employer’s laboratory: Is it certified by the Substance Abuse and Mental Health Services Administration (SAMHSA)?</a:t>
            </a:r>
          </a:p>
          <a:p>
            <a:pPr lvl="1"/>
            <a:r>
              <a:rPr lang="en-US" dirty="0"/>
              <a:t>Question or bargain the number of cannabis metabolites (called Delta-9-tetrahydrocannabinol-9-carboxyiic acid) that would indicate intoxication. </a:t>
            </a:r>
          </a:p>
          <a:p>
            <a:pPr lvl="1"/>
            <a:endParaRPr lang="en-US" dirty="0"/>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6</a:t>
            </a:fld>
            <a:endParaRPr lang="en-US"/>
          </a:p>
        </p:txBody>
      </p:sp>
    </p:spTree>
    <p:extLst>
      <p:ext uri="{BB962C8B-B14F-4D97-AF65-F5344CB8AC3E}">
        <p14:creationId xmlns:p14="http://schemas.microsoft.com/office/powerpoint/2010/main" val="109680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employee could appeal discipline through the grievance procedure or other processes in CBA based on the fact that the determination was improper.</a:t>
            </a:r>
          </a:p>
          <a:p>
            <a:r>
              <a:rPr lang="en-US" dirty="0"/>
              <a:t>The employee or union could question the symptoms that the employer observed, the bias of the observer, or present alternative reasons for the behavior, such as legally prescribed medication or mental/emotional issues</a:t>
            </a:r>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7</a:t>
            </a:fld>
            <a:endParaRPr lang="en-US"/>
          </a:p>
        </p:txBody>
      </p:sp>
    </p:spTree>
    <p:extLst>
      <p:ext uri="{BB962C8B-B14F-4D97-AF65-F5344CB8AC3E}">
        <p14:creationId xmlns:p14="http://schemas.microsoft.com/office/powerpoint/2010/main" val="887785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Check CBA and Board Policies</a:t>
            </a:r>
          </a:p>
          <a:p>
            <a:pPr marL="171450" indent="-171450">
              <a:buFont typeface="Arial" panose="020B0604020202020204" pitchFamily="34" charset="0"/>
              <a:buChar char="•"/>
            </a:pPr>
            <a:r>
              <a:rPr lang="en-US" dirty="0"/>
              <a:t>However, if the CBA has language, or the employer has an existing policy prohibiting cannabis use, the </a:t>
            </a:r>
            <a:r>
              <a:rPr lang="en-US" u="sng" dirty="0"/>
              <a:t>employer can follow that policy and discipline bargaining unit members </a:t>
            </a:r>
            <a:r>
              <a:rPr lang="en-US" dirty="0"/>
              <a:t>even though the law allows it. </a:t>
            </a:r>
          </a:p>
          <a:p>
            <a:pPr marL="171450" indent="-171450">
              <a:buFont typeface="Arial" panose="020B0604020202020204" pitchFamily="34" charset="0"/>
              <a:buChar char="•"/>
            </a:pPr>
            <a:r>
              <a:rPr lang="en-US" dirty="0"/>
              <a:t>Field Service Directors and Local Union Leaders should review their contract and policies to determine whether there is language about cannabis, and if so, whether the union should demand to bargain over the change.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Social Media</a:t>
            </a:r>
          </a:p>
          <a:p>
            <a:pPr marL="171450" indent="-171450">
              <a:buFont typeface="Arial" panose="020B0604020202020204" pitchFamily="34" charset="0"/>
              <a:buChar char="•"/>
            </a:pPr>
            <a:r>
              <a:rPr lang="en-US" dirty="0"/>
              <a:t>The Depiction of legal drug use posted to a bargaining unit member’s social media account such as Facebook or discussion of such with or in front of students could create issues. </a:t>
            </a:r>
          </a:p>
          <a:p>
            <a:pPr marL="171450" indent="-171450">
              <a:buFont typeface="Arial" panose="020B0604020202020204" pitchFamily="34" charset="0"/>
              <a:buChar char="•"/>
            </a:pPr>
            <a:r>
              <a:rPr lang="en-US" dirty="0"/>
              <a:t>Bargaining unit members should be cautious when posting information about or talking about their cannabis use, as it could lead to issues with the employer’s conduct policies, in relation to employer standards of “conduct unbecoming of a teacher” (a.k.a. moral turpitude) or cause issues with parents and students.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8</a:t>
            </a:fld>
            <a:endParaRPr lang="en-US"/>
          </a:p>
        </p:txBody>
      </p:sp>
    </p:spTree>
    <p:extLst>
      <p:ext uri="{BB962C8B-B14F-4D97-AF65-F5344CB8AC3E}">
        <p14:creationId xmlns:p14="http://schemas.microsoft.com/office/powerpoint/2010/main" val="595718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Law did not change the Compassionate Use of Medical Cannabis Pilot Program Act and the Opioid Alternative Pilot Program allow patients diagnosed with specified medical conditions to possess and use medical cannabis outside of work.</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use of medical cannabis may be a reasonable accommodation for an employee when the use is outside of working hours and does not adversely affect safety or job performance.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Employers may need to engage in an interactive process about accommodating an employee’s off-duty use of medical cannabis</a:t>
            </a:r>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9</a:t>
            </a:fld>
            <a:endParaRPr lang="en-US"/>
          </a:p>
        </p:txBody>
      </p:sp>
    </p:spTree>
    <p:extLst>
      <p:ext uri="{BB962C8B-B14F-4D97-AF65-F5344CB8AC3E}">
        <p14:creationId xmlns:p14="http://schemas.microsoft.com/office/powerpoint/2010/main" val="4242203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Even with legalization, cannabis convictions for quantities that exceed the law are grounds for disqualification for licensure or suspension or revocation of a license. </a:t>
            </a:r>
          </a:p>
          <a:p>
            <a:pPr marL="171450" indent="-171450">
              <a:buFont typeface="Arial" panose="020B0604020202020204" pitchFamily="34" charset="0"/>
              <a:buChar char="•"/>
            </a:pPr>
            <a:r>
              <a:rPr lang="en-US" dirty="0"/>
              <a:t>Illinois School code provides that convictions under the Cannabis Control Act (105 ILCS 5/21B-80) for quantities of 100 grams of any substance containing cannabis require the State Superintendent of Education to suspend an educator’s license until 7 years following the end of the sentence for the criminal offense. </a:t>
            </a:r>
          </a:p>
          <a:p>
            <a:pPr marL="171450" indent="-171450">
              <a:buFont typeface="Arial" panose="020B0604020202020204" pitchFamily="34" charset="0"/>
              <a:buChar char="•"/>
            </a:pPr>
            <a:r>
              <a:rPr lang="en-US" dirty="0"/>
              <a:t>100 grams is approximately 3 times the quantity permitted under the Cannabis Act.</a:t>
            </a:r>
            <a:r>
              <a:rPr lang="en-US" b="1" dirty="0"/>
              <a:t> </a:t>
            </a:r>
            <a:endParaRPr lang="en-US" dirty="0"/>
          </a:p>
          <a:p>
            <a:endParaRPr lang="en-US" dirty="0"/>
          </a:p>
        </p:txBody>
      </p:sp>
      <p:sp>
        <p:nvSpPr>
          <p:cNvPr id="4" name="Slide Number Placeholder 3"/>
          <p:cNvSpPr>
            <a:spLocks noGrp="1"/>
          </p:cNvSpPr>
          <p:nvPr>
            <p:ph type="sldNum" sz="quarter" idx="5"/>
          </p:nvPr>
        </p:nvSpPr>
        <p:spPr/>
        <p:txBody>
          <a:bodyPr/>
          <a:lstStyle/>
          <a:p>
            <a:fld id="{D16B96F8-BD40-45E4-AFEC-A5D69F0D431E}" type="slidenum">
              <a:rPr lang="en-US" smtClean="0"/>
              <a:t>10</a:t>
            </a:fld>
            <a:endParaRPr lang="en-US"/>
          </a:p>
        </p:txBody>
      </p:sp>
    </p:spTree>
    <p:extLst>
      <p:ext uri="{BB962C8B-B14F-4D97-AF65-F5344CB8AC3E}">
        <p14:creationId xmlns:p14="http://schemas.microsoft.com/office/powerpoint/2010/main" val="97826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1112189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F27EB-E02A-4957-8640-69AA72932E98}"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44274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1004760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4283100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973478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619856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3164684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670420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60991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3385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F27EB-E02A-4957-8640-69AA72932E98}"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49956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5F27EB-E02A-4957-8640-69AA72932E98}"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391691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5F27EB-E02A-4957-8640-69AA72932E98}" type="datetimeFigureOut">
              <a:rPr lang="en-US" smtClean="0"/>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578336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5F27EB-E02A-4957-8640-69AA72932E98}" type="datetimeFigureOut">
              <a:rPr lang="en-US" smtClean="0"/>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1368405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F27EB-E02A-4957-8640-69AA72932E98}" type="datetimeFigureOut">
              <a:rPr lang="en-US" smtClean="0"/>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63254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F27EB-E02A-4957-8640-69AA72932E98}"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150497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F27EB-E02A-4957-8640-69AA72932E98}"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04179-6497-4330-BACC-073FE6605B3B}" type="slidenum">
              <a:rPr lang="en-US" smtClean="0"/>
              <a:t>‹#›</a:t>
            </a:fld>
            <a:endParaRPr lang="en-US"/>
          </a:p>
        </p:txBody>
      </p:sp>
    </p:spTree>
    <p:extLst>
      <p:ext uri="{BB962C8B-B14F-4D97-AF65-F5344CB8AC3E}">
        <p14:creationId xmlns:p14="http://schemas.microsoft.com/office/powerpoint/2010/main" val="298391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25F27EB-E02A-4957-8640-69AA72932E98}" type="datetimeFigureOut">
              <a:rPr lang="en-US" smtClean="0"/>
              <a:t>10/16/2019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704179-6497-4330-BACC-073FE6605B3B}" type="slidenum">
              <a:rPr lang="en-US" smtClean="0"/>
              <a:t>‹#›</a:t>
            </a:fld>
            <a:endParaRPr lang="en-US"/>
          </a:p>
        </p:txBody>
      </p:sp>
    </p:spTree>
    <p:extLst>
      <p:ext uri="{BB962C8B-B14F-4D97-AF65-F5344CB8AC3E}">
        <p14:creationId xmlns:p14="http://schemas.microsoft.com/office/powerpoint/2010/main" val="72327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B6DA1-44BA-4E42-AA35-C146E639780A}"/>
              </a:ext>
            </a:extLst>
          </p:cNvPr>
          <p:cNvSpPr>
            <a:spLocks noGrp="1"/>
          </p:cNvSpPr>
          <p:nvPr>
            <p:ph type="ctrTitle"/>
          </p:nvPr>
        </p:nvSpPr>
        <p:spPr>
          <a:xfrm>
            <a:off x="1524000" y="1924029"/>
            <a:ext cx="9144000" cy="2387600"/>
          </a:xfrm>
        </p:spPr>
        <p:txBody>
          <a:bodyPr>
            <a:noAutofit/>
          </a:bodyPr>
          <a:lstStyle/>
          <a:p>
            <a:r>
              <a:rPr lang="en-US" sz="5400" b="1" dirty="0">
                <a:latin typeface="Gill Sans MT" panose="020B0502020104020203" pitchFamily="34" charset="0"/>
              </a:rPr>
              <a:t>The Cannabis Act and its Impact on IFT Bargaining </a:t>
            </a:r>
            <a:br>
              <a:rPr lang="en-US" sz="5400" b="1" dirty="0">
                <a:latin typeface="Gill Sans MT" panose="020B0502020104020203" pitchFamily="34" charset="0"/>
              </a:rPr>
            </a:br>
            <a:r>
              <a:rPr lang="en-US" sz="5400" b="1" dirty="0">
                <a:latin typeface="Gill Sans MT" panose="020B0502020104020203" pitchFamily="34" charset="0"/>
              </a:rPr>
              <a:t>Unit Members </a:t>
            </a:r>
            <a:endParaRPr lang="en-US" sz="5400" dirty="0">
              <a:latin typeface="Gill Sans MT" panose="020B0502020104020203" pitchFamily="34" charset="0"/>
            </a:endParaRPr>
          </a:p>
        </p:txBody>
      </p:sp>
      <p:sp>
        <p:nvSpPr>
          <p:cNvPr id="3" name="Subtitle 2">
            <a:extLst>
              <a:ext uri="{FF2B5EF4-FFF2-40B4-BE49-F238E27FC236}">
                <a16:creationId xmlns:a16="http://schemas.microsoft.com/office/drawing/2014/main" id="{00416D96-D23D-41F5-AE75-F1A19B78629B}"/>
              </a:ext>
            </a:extLst>
          </p:cNvPr>
          <p:cNvSpPr>
            <a:spLocks noGrp="1"/>
          </p:cNvSpPr>
          <p:nvPr>
            <p:ph type="subTitle" idx="1"/>
          </p:nvPr>
        </p:nvSpPr>
        <p:spPr>
          <a:xfrm>
            <a:off x="1524000" y="4704328"/>
            <a:ext cx="9144000" cy="1655762"/>
          </a:xfrm>
        </p:spPr>
        <p:txBody>
          <a:bodyPr/>
          <a:lstStyle/>
          <a:p>
            <a:endParaRPr lang="en-US" dirty="0"/>
          </a:p>
        </p:txBody>
      </p:sp>
    </p:spTree>
    <p:extLst>
      <p:ext uri="{BB962C8B-B14F-4D97-AF65-F5344CB8AC3E}">
        <p14:creationId xmlns:p14="http://schemas.microsoft.com/office/powerpoint/2010/main" val="17573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Licensure Issues</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p:txBody>
          <a:bodyPr>
            <a:normAutofit/>
          </a:bodyPr>
          <a:lstStyle/>
          <a:p>
            <a:r>
              <a:rPr lang="en-US" sz="3200" dirty="0">
                <a:latin typeface="Calibri" panose="020F0502020204030204" pitchFamily="34" charset="0"/>
                <a:cs typeface="Calibri" panose="020F0502020204030204" pitchFamily="34" charset="0"/>
              </a:rPr>
              <a:t>Some cannabis convictions are grounds for suspension of an educator’s license.</a:t>
            </a:r>
          </a:p>
        </p:txBody>
      </p:sp>
    </p:spTree>
    <p:extLst>
      <p:ext uri="{BB962C8B-B14F-4D97-AF65-F5344CB8AC3E}">
        <p14:creationId xmlns:p14="http://schemas.microsoft.com/office/powerpoint/2010/main" val="41425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Bargaining Cannabis</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p:txBody>
          <a:bodyPr>
            <a:normAutofit lnSpcReduction="10000"/>
          </a:bodyPr>
          <a:lstStyle/>
          <a:p>
            <a:r>
              <a:rPr lang="en-US" sz="3200" dirty="0">
                <a:latin typeface="Calibri" panose="020F0502020204030204" pitchFamily="34" charset="0"/>
                <a:cs typeface="Calibri" panose="020F0502020204030204" pitchFamily="34" charset="0"/>
              </a:rPr>
              <a:t>Examine Existing Language in CBA or Board Policy.</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Mandatory Subject of Bargaining.</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Proactive vs. Reactive Bargaining.</a:t>
            </a:r>
          </a:p>
        </p:txBody>
      </p:sp>
    </p:spTree>
    <p:extLst>
      <p:ext uri="{BB962C8B-B14F-4D97-AF65-F5344CB8AC3E}">
        <p14:creationId xmlns:p14="http://schemas.microsoft.com/office/powerpoint/2010/main" val="220991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normAutofit/>
          </a:bodyPr>
          <a:lstStyle/>
          <a:p>
            <a:r>
              <a:rPr lang="en-US" sz="4400" b="1" dirty="0"/>
              <a:t>Questions?</a:t>
            </a:r>
            <a:endParaRPr lang="en-US" sz="4400" dirty="0"/>
          </a:p>
        </p:txBody>
      </p:sp>
      <p:sp>
        <p:nvSpPr>
          <p:cNvPr id="4" name="Text Placeholder 3">
            <a:extLst>
              <a:ext uri="{FF2B5EF4-FFF2-40B4-BE49-F238E27FC236}">
                <a16:creationId xmlns:a16="http://schemas.microsoft.com/office/drawing/2014/main" id="{7A3C4D3E-996A-49D1-90CB-5A255E3C49A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88717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Overview</a:t>
            </a: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a:xfrm>
            <a:off x="1484310" y="2666999"/>
            <a:ext cx="10018713" cy="3805720"/>
          </a:xfrm>
        </p:spPr>
        <p:txBody>
          <a:bodyPr>
            <a:normAutofit/>
          </a:bodyPr>
          <a:lstStyle/>
          <a:p>
            <a:pPr lvl="0"/>
            <a:r>
              <a:rPr lang="en-US" sz="3200" dirty="0">
                <a:latin typeface="Calibri" panose="020F0502020204030204" pitchFamily="34" charset="0"/>
                <a:cs typeface="Calibri" panose="020F0502020204030204" pitchFamily="34" charset="0"/>
              </a:rPr>
              <a:t>The law establishes limits for possession.</a:t>
            </a:r>
          </a:p>
          <a:p>
            <a:pPr lvl="0"/>
            <a:endParaRPr lang="en-US" sz="3200" dirty="0">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It DOES NOT automatically negate existing CBA Language, MOU’s or Board Policy. </a:t>
            </a:r>
          </a:p>
          <a:p>
            <a:pPr lvl="0"/>
            <a:endParaRPr lang="en-US" sz="3200" dirty="0">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Cannabis is still illegal under Federal Law. </a:t>
            </a:r>
          </a:p>
          <a:p>
            <a:pPr lvl="0"/>
            <a:endParaRPr lang="en-US" sz="2800" dirty="0"/>
          </a:p>
        </p:txBody>
      </p:sp>
    </p:spTree>
    <p:extLst>
      <p:ext uri="{BB962C8B-B14F-4D97-AF65-F5344CB8AC3E}">
        <p14:creationId xmlns:p14="http://schemas.microsoft.com/office/powerpoint/2010/main" val="87307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Impairment at Work</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p:txBody>
          <a:bodyPr>
            <a:noAutofit/>
          </a:bodyPr>
          <a:lstStyle/>
          <a:p>
            <a:pPr lvl="0"/>
            <a:r>
              <a:rPr lang="en-US" sz="3200" dirty="0">
                <a:latin typeface="Calibri" panose="020F0502020204030204" pitchFamily="34" charset="0"/>
                <a:cs typeface="Calibri" panose="020F0502020204030204" pitchFamily="34" charset="0"/>
              </a:rPr>
              <a:t>Employers can:</a:t>
            </a:r>
          </a:p>
          <a:p>
            <a:pPr lvl="1"/>
            <a:r>
              <a:rPr lang="en-US" sz="3200" dirty="0">
                <a:latin typeface="Calibri" panose="020F0502020204030204" pitchFamily="34" charset="0"/>
                <a:cs typeface="Calibri" panose="020F0502020204030204" pitchFamily="34" charset="0"/>
              </a:rPr>
              <a:t>Ban cannabis at workplace,</a:t>
            </a:r>
          </a:p>
          <a:p>
            <a:pPr lvl="1"/>
            <a:endParaRPr lang="en-US" sz="3200" dirty="0">
              <a:latin typeface="Calibri" panose="020F0502020204030204" pitchFamily="34" charset="0"/>
              <a:cs typeface="Calibri" panose="020F0502020204030204" pitchFamily="34" charset="0"/>
            </a:endParaRPr>
          </a:p>
          <a:p>
            <a:pPr lvl="1"/>
            <a:r>
              <a:rPr lang="en-US" sz="3200" dirty="0">
                <a:latin typeface="Calibri" panose="020F0502020204030204" pitchFamily="34" charset="0"/>
                <a:cs typeface="Calibri" panose="020F0502020204030204" pitchFamily="34" charset="0"/>
              </a:rPr>
              <a:t>Discipline employees who arrive to work under the influence of cannabis, and</a:t>
            </a:r>
          </a:p>
          <a:p>
            <a:pPr lvl="1"/>
            <a:endParaRPr lang="en-US" sz="3200" dirty="0">
              <a:latin typeface="Calibri" panose="020F0502020204030204" pitchFamily="34" charset="0"/>
              <a:cs typeface="Calibri" panose="020F0502020204030204" pitchFamily="34" charset="0"/>
            </a:endParaRPr>
          </a:p>
          <a:p>
            <a:pPr lvl="1"/>
            <a:r>
              <a:rPr lang="en-US" sz="3200" dirty="0">
                <a:latin typeface="Calibri" panose="020F0502020204030204" pitchFamily="34" charset="0"/>
                <a:cs typeface="Calibri" panose="020F0502020204030204" pitchFamily="34" charset="0"/>
              </a:rPr>
              <a:t>Establish policies that are stricter than the law.</a:t>
            </a:r>
          </a:p>
        </p:txBody>
      </p:sp>
    </p:spTree>
    <p:extLst>
      <p:ext uri="{BB962C8B-B14F-4D97-AF65-F5344CB8AC3E}">
        <p14:creationId xmlns:p14="http://schemas.microsoft.com/office/powerpoint/2010/main" val="393179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Impairment at Work- The Law</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a:xfrm>
            <a:off x="1484310" y="2666999"/>
            <a:ext cx="10018713" cy="3124201"/>
          </a:xfrm>
        </p:spPr>
        <p:txBody>
          <a:bodyPr>
            <a:noAutofit/>
          </a:bodyPr>
          <a:lstStyle/>
          <a:p>
            <a:r>
              <a:rPr lang="en-US" sz="3200" dirty="0">
                <a:latin typeface="Calibri" panose="020F0502020204030204" pitchFamily="34" charset="0"/>
                <a:cs typeface="Calibri" panose="020F0502020204030204" pitchFamily="34" charset="0"/>
              </a:rPr>
              <a:t>410 ILCS 705/10-50:</a:t>
            </a:r>
          </a:p>
          <a:p>
            <a:pPr lvl="1"/>
            <a:r>
              <a:rPr lang="en-US" sz="3200" dirty="0">
                <a:latin typeface="Calibri" panose="020F0502020204030204" pitchFamily="34" charset="0"/>
                <a:cs typeface="Calibri" panose="020F0502020204030204" pitchFamily="34" charset="0"/>
              </a:rPr>
              <a:t>In order to consider an employee to be impaired, employers must have a </a:t>
            </a:r>
            <a:r>
              <a:rPr lang="en-US" sz="3200" u="sng" dirty="0">
                <a:latin typeface="Calibri" panose="020F0502020204030204" pitchFamily="34" charset="0"/>
                <a:cs typeface="Calibri" panose="020F0502020204030204" pitchFamily="34" charset="0"/>
              </a:rPr>
              <a:t>“good faith” belief </a:t>
            </a:r>
            <a:r>
              <a:rPr lang="en-US" sz="3200" dirty="0">
                <a:latin typeface="Calibri" panose="020F0502020204030204" pitchFamily="34" charset="0"/>
                <a:cs typeface="Calibri" panose="020F0502020204030204" pitchFamily="34" charset="0"/>
              </a:rPr>
              <a:t>that an employee manifests </a:t>
            </a:r>
            <a:r>
              <a:rPr lang="en-US" sz="3200" u="sng" dirty="0">
                <a:latin typeface="Calibri" panose="020F0502020204030204" pitchFamily="34" charset="0"/>
                <a:cs typeface="Calibri" panose="020F0502020204030204" pitchFamily="34" charset="0"/>
              </a:rPr>
              <a:t>specific, articulable symptoms </a:t>
            </a:r>
            <a:r>
              <a:rPr lang="en-US" sz="3200" dirty="0">
                <a:latin typeface="Calibri" panose="020F0502020204030204" pitchFamily="34" charset="0"/>
                <a:cs typeface="Calibri" panose="020F0502020204030204" pitchFamily="34" charset="0"/>
              </a:rPr>
              <a:t>while working that decrease or lessen the employee's performance of the duties or tasks of the employee’s job position.</a:t>
            </a:r>
          </a:p>
        </p:txBody>
      </p:sp>
    </p:spTree>
    <p:extLst>
      <p:ext uri="{BB962C8B-B14F-4D97-AF65-F5344CB8AC3E}">
        <p14:creationId xmlns:p14="http://schemas.microsoft.com/office/powerpoint/2010/main" val="286149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Impairment at Work- Practice Tips</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a:xfrm>
            <a:off x="1484310" y="2666999"/>
            <a:ext cx="10018713" cy="4268057"/>
          </a:xfrm>
        </p:spPr>
        <p:txBody>
          <a:bodyPr>
            <a:normAutofit fontScale="92500" lnSpcReduction="20000"/>
          </a:bodyPr>
          <a:lstStyle/>
          <a:p>
            <a:pPr lvl="0"/>
            <a:r>
              <a:rPr lang="en-US" sz="3500" dirty="0">
                <a:latin typeface="Calibri" panose="020F0502020204030204" pitchFamily="34" charset="0"/>
                <a:cs typeface="Calibri" panose="020F0502020204030204" pitchFamily="34" charset="0"/>
              </a:rPr>
              <a:t>Physical observation required.</a:t>
            </a:r>
          </a:p>
          <a:p>
            <a:pPr lvl="0"/>
            <a:endParaRPr lang="en-US" sz="3500" dirty="0">
              <a:latin typeface="Calibri" panose="020F0502020204030204" pitchFamily="34" charset="0"/>
              <a:cs typeface="Calibri" panose="020F0502020204030204" pitchFamily="34" charset="0"/>
            </a:endParaRPr>
          </a:p>
          <a:p>
            <a:pPr lvl="0"/>
            <a:r>
              <a:rPr lang="en-US" sz="3500" dirty="0">
                <a:latin typeface="Calibri" panose="020F0502020204030204" pitchFamily="34" charset="0"/>
                <a:cs typeface="Calibri" panose="020F0502020204030204" pitchFamily="34" charset="0"/>
              </a:rPr>
              <a:t>Ask for symptoms in writing from administrators.</a:t>
            </a:r>
          </a:p>
          <a:p>
            <a:pPr lvl="0"/>
            <a:endParaRPr lang="en-US" sz="3500" dirty="0">
              <a:latin typeface="Calibri" panose="020F0502020204030204" pitchFamily="34" charset="0"/>
              <a:cs typeface="Calibri" panose="020F0502020204030204" pitchFamily="34" charset="0"/>
            </a:endParaRPr>
          </a:p>
          <a:p>
            <a:pPr lvl="0"/>
            <a:r>
              <a:rPr lang="en-US" sz="3500" dirty="0">
                <a:latin typeface="Calibri" panose="020F0502020204030204" pitchFamily="34" charset="0"/>
                <a:cs typeface="Calibri" panose="020F0502020204030204" pitchFamily="34" charset="0"/>
              </a:rPr>
              <a:t>Do symptoms align with the law?</a:t>
            </a:r>
          </a:p>
          <a:p>
            <a:pPr lvl="0"/>
            <a:endParaRPr lang="en-US" sz="3500" dirty="0">
              <a:latin typeface="Calibri" panose="020F0502020204030204" pitchFamily="34" charset="0"/>
              <a:cs typeface="Calibri" panose="020F0502020204030204" pitchFamily="34" charset="0"/>
            </a:endParaRPr>
          </a:p>
          <a:p>
            <a:pPr lvl="0"/>
            <a:r>
              <a:rPr lang="en-US" sz="3500" dirty="0">
                <a:latin typeface="Calibri" panose="020F0502020204030204" pitchFamily="34" charset="0"/>
                <a:cs typeface="Calibri" panose="020F0502020204030204" pitchFamily="34" charset="0"/>
              </a:rPr>
              <a:t>Has the administrator been trained?</a:t>
            </a:r>
          </a:p>
          <a:p>
            <a:pPr lvl="0"/>
            <a:endParaRPr lang="en-US" dirty="0"/>
          </a:p>
          <a:p>
            <a:pPr lvl="0"/>
            <a:endParaRPr lang="en-US" dirty="0"/>
          </a:p>
        </p:txBody>
      </p:sp>
    </p:spTree>
    <p:extLst>
      <p:ext uri="{BB962C8B-B14F-4D97-AF65-F5344CB8AC3E}">
        <p14:creationId xmlns:p14="http://schemas.microsoft.com/office/powerpoint/2010/main" val="247004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Impairment at Work- Drug Tests</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p:txBody>
          <a:bodyPr>
            <a:normAutofit/>
          </a:bodyPr>
          <a:lstStyle/>
          <a:p>
            <a:pPr lvl="0"/>
            <a:r>
              <a:rPr lang="en-US" sz="3200" dirty="0">
                <a:latin typeface="Calibri" panose="020F0502020204030204" pitchFamily="34" charset="0"/>
                <a:cs typeface="Calibri" panose="020F0502020204030204" pitchFamily="34" charset="0"/>
              </a:rPr>
              <a:t>Drug tests are not sufficient on their own to establish impairment.*</a:t>
            </a:r>
          </a:p>
          <a:p>
            <a:pPr lvl="0"/>
            <a:endParaRPr lang="en-US" sz="3200" dirty="0">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Employers may still use them, and unions can bargain over the procedure.</a:t>
            </a:r>
          </a:p>
          <a:p>
            <a:pPr lvl="0"/>
            <a:endParaRPr lang="en-US" dirty="0"/>
          </a:p>
        </p:txBody>
      </p:sp>
    </p:spTree>
    <p:extLst>
      <p:ext uri="{BB962C8B-B14F-4D97-AF65-F5344CB8AC3E}">
        <p14:creationId xmlns:p14="http://schemas.microsoft.com/office/powerpoint/2010/main" val="316603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Impairment at Work- Discipline</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p:txBody>
          <a:bodyPr>
            <a:normAutofit/>
          </a:bodyPr>
          <a:lstStyle/>
          <a:p>
            <a:r>
              <a:rPr lang="en-US" sz="3200" dirty="0">
                <a:latin typeface="Calibri" panose="020F0502020204030204" pitchFamily="34" charset="0"/>
                <a:cs typeface="Calibri" panose="020F0502020204030204" pitchFamily="34" charset="0"/>
              </a:rPr>
              <a:t>If adverse action is taken against an employee he or she must be provided a reasonable opportunity to contest the basis of the determination. </a:t>
            </a:r>
          </a:p>
          <a:p>
            <a:pPr lvl="0"/>
            <a:endParaRPr lang="en-US" dirty="0"/>
          </a:p>
        </p:txBody>
      </p:sp>
    </p:spTree>
    <p:extLst>
      <p:ext uri="{BB962C8B-B14F-4D97-AF65-F5344CB8AC3E}">
        <p14:creationId xmlns:p14="http://schemas.microsoft.com/office/powerpoint/2010/main" val="297072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Cannabis Use Outside of Work</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a:xfrm>
            <a:off x="1484310" y="2157573"/>
            <a:ext cx="10018713" cy="4212405"/>
          </a:xfrm>
        </p:spPr>
        <p:txBody>
          <a:bodyPr>
            <a:normAutofit lnSpcReduction="10000"/>
          </a:bodyPr>
          <a:lstStyle/>
          <a:p>
            <a:r>
              <a:rPr lang="en-US" sz="3200" dirty="0">
                <a:latin typeface="Calibri" panose="020F0502020204030204" pitchFamily="34" charset="0"/>
                <a:cs typeface="Calibri" panose="020F0502020204030204" pitchFamily="34" charset="0"/>
              </a:rPr>
              <a:t>Most employees are free to legally consume cannabis provided that they are not impaired when working, on call, or on employer property. </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Check CBA and Board Policies, which could be stricter.</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Members should be careful on social media.</a:t>
            </a:r>
          </a:p>
          <a:p>
            <a:pPr lvl="0"/>
            <a:endParaRPr lang="en-US" dirty="0"/>
          </a:p>
        </p:txBody>
      </p:sp>
    </p:spTree>
    <p:extLst>
      <p:ext uri="{BB962C8B-B14F-4D97-AF65-F5344CB8AC3E}">
        <p14:creationId xmlns:p14="http://schemas.microsoft.com/office/powerpoint/2010/main" val="81766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E0D-1511-4CBF-ABE6-E6C9DF3F5B7C}"/>
              </a:ext>
            </a:extLst>
          </p:cNvPr>
          <p:cNvSpPr>
            <a:spLocks noGrp="1"/>
          </p:cNvSpPr>
          <p:nvPr>
            <p:ph type="title"/>
          </p:nvPr>
        </p:nvSpPr>
        <p:spPr/>
        <p:txBody>
          <a:bodyPr/>
          <a:lstStyle/>
          <a:p>
            <a:r>
              <a:rPr lang="en-US" b="1" dirty="0">
                <a:latin typeface="Gill Sans MT" panose="020B0502020104020203" pitchFamily="34" charset="0"/>
              </a:rPr>
              <a:t>Medicinal Cannabis and the ADA</a:t>
            </a: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0DC4B2A2-F910-4F59-997E-D633176F9DF6}"/>
              </a:ext>
            </a:extLst>
          </p:cNvPr>
          <p:cNvSpPr>
            <a:spLocks noGrp="1"/>
          </p:cNvSpPr>
          <p:nvPr>
            <p:ph idx="1"/>
          </p:nvPr>
        </p:nvSpPr>
        <p:spPr/>
        <p:txBody>
          <a:bodyPr>
            <a:normAutofit/>
          </a:bodyPr>
          <a:lstStyle/>
          <a:p>
            <a:r>
              <a:rPr lang="en-US" sz="3200" dirty="0">
                <a:latin typeface="Calibri" panose="020F0502020204030204" pitchFamily="34" charset="0"/>
                <a:cs typeface="Calibri" panose="020F0502020204030204" pitchFamily="34" charset="0"/>
              </a:rPr>
              <a:t>Additional protections exist for medicinal cannabis.</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Employers may have to grant reasonable accommodations under the ADA.</a:t>
            </a:r>
          </a:p>
        </p:txBody>
      </p:sp>
    </p:spTree>
    <p:extLst>
      <p:ext uri="{BB962C8B-B14F-4D97-AF65-F5344CB8AC3E}">
        <p14:creationId xmlns:p14="http://schemas.microsoft.com/office/powerpoint/2010/main" val="1744308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308DB2F0ED7D468D5F5A60F349B1BE" ma:contentTypeVersion="12" ma:contentTypeDescription="Create a new document." ma:contentTypeScope="" ma:versionID="bc1d3608a21b268dd4323528c5214d67">
  <xsd:schema xmlns:xsd="http://www.w3.org/2001/XMLSchema" xmlns:xs="http://www.w3.org/2001/XMLSchema" xmlns:p="http://schemas.microsoft.com/office/2006/metadata/properties" xmlns:ns2="2044666d-92dc-4bba-965a-bd8235044a31" xmlns:ns3="ca5ebfbf-98f5-4405-a998-d8edb0cf93f4" targetNamespace="http://schemas.microsoft.com/office/2006/metadata/properties" ma:root="true" ma:fieldsID="db4e5532575435e4db1618b0befbd3d1" ns2:_="" ns3:_="">
    <xsd:import namespace="2044666d-92dc-4bba-965a-bd8235044a31"/>
    <xsd:import namespace="ca5ebfbf-98f5-4405-a998-d8edb0cf93f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44666d-92dc-4bba-965a-bd8235044a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5ebfbf-98f5-4405-a998-d8edb0cf93f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7A9304-3CDE-4D85-B117-42EDC5749E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44666d-92dc-4bba-965a-bd8235044a31"/>
    <ds:schemaRef ds:uri="ca5ebfbf-98f5-4405-a998-d8edb0cf9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F5A3A5-C645-4971-80DB-46F93FBD62B3}">
  <ds:schemaRefs>
    <ds:schemaRef ds:uri="http://schemas.microsoft.com/sharepoint/v3/contenttype/forms"/>
  </ds:schemaRefs>
</ds:datastoreItem>
</file>

<file path=customXml/itemProps3.xml><?xml version="1.0" encoding="utf-8"?>
<ds:datastoreItem xmlns:ds="http://schemas.openxmlformats.org/officeDocument/2006/customXml" ds:itemID="{9D952E77-B675-42EF-BC20-3A8DF0275066}">
  <ds:schemaRefs>
    <ds:schemaRef ds:uri="http://schemas.openxmlformats.org/package/2006/metadata/core-properties"/>
    <ds:schemaRef ds:uri="ca5ebfbf-98f5-4405-a998-d8edb0cf93f4"/>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2044666d-92dc-4bba-965a-bd8235044a31"/>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Parallax</Template>
  <TotalTime>5954</TotalTime>
  <Words>1694</Words>
  <Application>Microsoft Office PowerPoint</Application>
  <PresentationFormat>Widescreen</PresentationFormat>
  <Paragraphs>126</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Gill Sans MT</vt:lpstr>
      <vt:lpstr>Parallax</vt:lpstr>
      <vt:lpstr>The Cannabis Act and its Impact on IFT Bargaining  Unit Members </vt:lpstr>
      <vt:lpstr>Overview</vt:lpstr>
      <vt:lpstr>Impairment at Work</vt:lpstr>
      <vt:lpstr>Impairment at Work- The Law</vt:lpstr>
      <vt:lpstr>Impairment at Work- Practice Tips</vt:lpstr>
      <vt:lpstr>Impairment at Work- Drug Tests</vt:lpstr>
      <vt:lpstr>Impairment at Work- Discipline</vt:lpstr>
      <vt:lpstr>Cannabis Use Outside of Work</vt:lpstr>
      <vt:lpstr>Medicinal Cannabis and the ADA</vt:lpstr>
      <vt:lpstr>Licensure Issues</vt:lpstr>
      <vt:lpstr>Bargaining Cannabis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Christen</dc:creator>
  <cp:lastModifiedBy>Adam Harding</cp:lastModifiedBy>
  <cp:revision>31</cp:revision>
  <dcterms:created xsi:type="dcterms:W3CDTF">2019-09-04T18:09:28Z</dcterms:created>
  <dcterms:modified xsi:type="dcterms:W3CDTF">2019-10-16T15:46:08Z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0x01010051308DB2F0ED7D468D5F5A60F349B1BE</vt:lpwstr>
  </property>
</Properties>
</file>